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3"/>
  </p:notesMasterIdLst>
  <p:sldIdLst>
    <p:sldId id="256" r:id="rId2"/>
    <p:sldId id="257" r:id="rId3"/>
    <p:sldId id="259" r:id="rId4"/>
    <p:sldId id="260" r:id="rId5"/>
    <p:sldId id="261" r:id="rId6"/>
    <p:sldId id="262" r:id="rId7"/>
    <p:sldId id="263" r:id="rId8"/>
    <p:sldId id="264" r:id="rId9"/>
    <p:sldId id="266" r:id="rId10"/>
    <p:sldId id="267" r:id="rId11"/>
    <p:sldId id="265" r:id="rId12"/>
  </p:sldIdLst>
  <p:sldSz cx="9144000" cy="6858000" type="letter"/>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756"/>
    <p:restoredTop sz="94585"/>
  </p:normalViewPr>
  <p:slideViewPr>
    <p:cSldViewPr snapToGrid="0" snapToObjects="1">
      <p:cViewPr varScale="1">
        <p:scale>
          <a:sx n="109" d="100"/>
          <a:sy n="109" d="100"/>
        </p:scale>
        <p:origin x="1440"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1A7759F-A517-7A4D-8F69-F7CEDECDDFBF}" type="datetimeFigureOut">
              <a:rPr lang="en-US" smtClean="0"/>
              <a:t>6/2/2020</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F9BF64F-F4D2-A34D-840D-C52C13DFB373}" type="slidenum">
              <a:rPr lang="en-US" smtClean="0"/>
              <a:t>‹#›</a:t>
            </a:fld>
            <a:endParaRPr lang="en-US"/>
          </a:p>
        </p:txBody>
      </p:sp>
    </p:spTree>
    <p:extLst>
      <p:ext uri="{BB962C8B-B14F-4D97-AF65-F5344CB8AC3E}">
        <p14:creationId xmlns:p14="http://schemas.microsoft.com/office/powerpoint/2010/main" val="17916495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6ED17D8-D755-4240-84BF-F645B6A6A8CA}" type="datetimeFigureOut">
              <a:rPr lang="en-US" smtClean="0"/>
              <a:t>6/2/2020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14C653-56B7-D547-B518-15B59540C470}"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6ED17D8-D755-4240-84BF-F645B6A6A8CA}" type="datetimeFigureOut">
              <a:rPr lang="en-US" smtClean="0"/>
              <a:t>6/2/2020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14C653-56B7-D547-B518-15B59540C470}"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6ED17D8-D755-4240-84BF-F645B6A6A8CA}" type="datetimeFigureOut">
              <a:rPr lang="en-US" smtClean="0"/>
              <a:t>6/2/2020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14C653-56B7-D547-B518-15B59540C470}"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6ED17D8-D755-4240-84BF-F645B6A6A8CA}" type="datetimeFigureOut">
              <a:rPr lang="en-US" smtClean="0"/>
              <a:t>6/2/2020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14C653-56B7-D547-B518-15B59540C470}"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6ED17D8-D755-4240-84BF-F645B6A6A8CA}" type="datetimeFigureOut">
              <a:rPr lang="en-US" smtClean="0"/>
              <a:t>6/2/2020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14C653-56B7-D547-B518-15B59540C470}"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6ED17D8-D755-4240-84BF-F645B6A6A8CA}" type="datetimeFigureOut">
              <a:rPr lang="en-US" smtClean="0"/>
              <a:t>6/2/2020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514C653-56B7-D547-B518-15B59540C470}"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6ED17D8-D755-4240-84BF-F645B6A6A8CA}" type="datetimeFigureOut">
              <a:rPr lang="en-US" smtClean="0"/>
              <a:t>6/2/2020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514C653-56B7-D547-B518-15B59540C470}"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6ED17D8-D755-4240-84BF-F645B6A6A8CA}" type="datetimeFigureOut">
              <a:rPr lang="en-US" smtClean="0"/>
              <a:t>6/2/2020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514C653-56B7-D547-B518-15B59540C470}"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6ED17D8-D755-4240-84BF-F645B6A6A8CA}" type="datetimeFigureOut">
              <a:rPr lang="en-US" smtClean="0"/>
              <a:t>6/2/2020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514C653-56B7-D547-B518-15B59540C470}"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6ED17D8-D755-4240-84BF-F645B6A6A8CA}" type="datetimeFigureOut">
              <a:rPr lang="en-US" smtClean="0"/>
              <a:t>6/2/2020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514C653-56B7-D547-B518-15B59540C470}"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6ED17D8-D755-4240-84BF-F645B6A6A8CA}" type="datetimeFigureOut">
              <a:rPr lang="en-US" smtClean="0"/>
              <a:t>6/2/2020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514C653-56B7-D547-B518-15B59540C470}"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6ED17D8-D755-4240-84BF-F645B6A6A8CA}" type="datetimeFigureOut">
              <a:rPr lang="en-US" smtClean="0"/>
              <a:t>6/2/2020</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514C653-56B7-D547-B518-15B59540C470}" type="slidenum">
              <a:rPr lang="en-US" smtClean="0"/>
              <a:t>‹#›</a:t>
            </a:fld>
            <a:endParaRPr lang="en-US"/>
          </a:p>
        </p:txBody>
      </p:sp>
    </p:spTree>
    <p:extLst>
      <p:ext uri="{BB962C8B-B14F-4D97-AF65-F5344CB8AC3E}">
        <p14:creationId xmlns:p14="http://schemas.microsoft.com/office/powerpoint/2010/main" val="24698219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hyperlink" Target="mailto:info@development.photos"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www.instagram.com/si_bl4ck/" TargetMode="External"/><Relationship Id="rId2" Type="http://schemas.openxmlformats.org/officeDocument/2006/relationships/image" Target="../media/image2.jpe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hyperlink" Target="https://borjasantosporras.org/photography/"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final%20photos/20171107-DJI_0308_edited.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59280" cy="6858000"/>
          </a:xfrm>
          <a:prstGeom prst="rect">
            <a:avLst/>
          </a:prstGeom>
          <a:noFill/>
          <a:ln>
            <a:noFill/>
          </a:ln>
        </p:spPr>
      </p:pic>
      <p:sp>
        <p:nvSpPr>
          <p:cNvPr id="4" name="TextBox 3"/>
          <p:cNvSpPr txBox="1"/>
          <p:nvPr/>
        </p:nvSpPr>
        <p:spPr>
          <a:xfrm>
            <a:off x="3234690" y="217171"/>
            <a:ext cx="5669280" cy="1692771"/>
          </a:xfrm>
          <a:prstGeom prst="rect">
            <a:avLst/>
          </a:prstGeom>
          <a:noFill/>
        </p:spPr>
        <p:txBody>
          <a:bodyPr wrap="square" rtlCol="0">
            <a:spAutoFit/>
          </a:bodyPr>
          <a:lstStyle/>
          <a:p>
            <a:pPr algn="r"/>
            <a:r>
              <a:rPr lang="en-GB" sz="3600" spc="200" dirty="0">
                <a:solidFill>
                  <a:schemeClr val="bg1">
                    <a:alpha val="88000"/>
                  </a:schemeClr>
                </a:solidFill>
                <a:effectLst>
                  <a:outerShdw blurRad="50800" dist="76200" dir="2700000" algn="tl" rotWithShape="0">
                    <a:prstClr val="black">
                      <a:alpha val="16000"/>
                    </a:prstClr>
                  </a:outerShdw>
                </a:effectLst>
                <a:latin typeface="Calibri" charset="0"/>
                <a:ea typeface="Calibri" charset="0"/>
                <a:cs typeface="Calibri" charset="0"/>
              </a:rPr>
              <a:t>Development</a:t>
            </a:r>
            <a:r>
              <a:rPr lang="en-GB" sz="3600" b="1" spc="200" dirty="0">
                <a:solidFill>
                  <a:schemeClr val="bg1">
                    <a:alpha val="88000"/>
                  </a:schemeClr>
                </a:solidFill>
                <a:effectLst>
                  <a:outerShdw blurRad="50800" dist="76200" dir="2700000" algn="tl" rotWithShape="0">
                    <a:prstClr val="black">
                      <a:alpha val="16000"/>
                    </a:prstClr>
                  </a:outerShdw>
                </a:effectLst>
                <a:latin typeface="Calibri" charset="0"/>
                <a:ea typeface="Calibri" charset="0"/>
                <a:cs typeface="Calibri" charset="0"/>
              </a:rPr>
              <a:t>,</a:t>
            </a:r>
            <a:br>
              <a:rPr lang="en-GB" sz="3600" b="1" spc="200" dirty="0">
                <a:solidFill>
                  <a:schemeClr val="bg1">
                    <a:alpha val="88000"/>
                  </a:schemeClr>
                </a:solidFill>
                <a:effectLst>
                  <a:outerShdw blurRad="50800" dist="76200" dir="2700000" algn="tl" rotWithShape="0">
                    <a:prstClr val="black">
                      <a:alpha val="16000"/>
                    </a:prstClr>
                  </a:outerShdw>
                </a:effectLst>
                <a:latin typeface="Calibri" charset="0"/>
                <a:ea typeface="Calibri" charset="0"/>
                <a:cs typeface="Calibri" charset="0"/>
              </a:rPr>
            </a:br>
            <a:r>
              <a:rPr lang="en-GB" sz="3600" spc="200" dirty="0">
                <a:solidFill>
                  <a:schemeClr val="bg1">
                    <a:alpha val="88000"/>
                  </a:schemeClr>
                </a:solidFill>
                <a:effectLst>
                  <a:outerShdw blurRad="50800" dist="76200" dir="2700000" algn="tl" rotWithShape="0">
                    <a:prstClr val="black">
                      <a:alpha val="16000"/>
                    </a:prstClr>
                  </a:outerShdw>
                </a:effectLst>
                <a:latin typeface="Calibri" charset="0"/>
                <a:ea typeface="Calibri" charset="0"/>
                <a:cs typeface="Calibri" charset="0"/>
              </a:rPr>
              <a:t>from Above &amp; Beyond</a:t>
            </a:r>
            <a:br>
              <a:rPr lang="en-GB" sz="3600" b="1" dirty="0">
                <a:solidFill>
                  <a:schemeClr val="bg1">
                    <a:alpha val="88000"/>
                  </a:schemeClr>
                </a:solidFill>
                <a:effectLst>
                  <a:outerShdw blurRad="50800" dist="76200" dir="2700000" algn="tl" rotWithShape="0">
                    <a:prstClr val="black">
                      <a:alpha val="16000"/>
                    </a:prstClr>
                  </a:outerShdw>
                </a:effectLst>
                <a:latin typeface="Calibri" charset="0"/>
                <a:ea typeface="Calibri" charset="0"/>
                <a:cs typeface="Calibri" charset="0"/>
              </a:rPr>
            </a:br>
            <a:endParaRPr lang="en-US" sz="3200" b="1" dirty="0">
              <a:solidFill>
                <a:schemeClr val="bg1">
                  <a:alpha val="88000"/>
                </a:schemeClr>
              </a:solidFill>
              <a:effectLst>
                <a:outerShdw blurRad="50800" dist="76200" dir="2700000" algn="tl" rotWithShape="0">
                  <a:prstClr val="black">
                    <a:alpha val="16000"/>
                  </a:prstClr>
                </a:outerShdw>
              </a:effectLst>
              <a:latin typeface="Calibri" charset="0"/>
              <a:ea typeface="Calibri" charset="0"/>
              <a:cs typeface="Calibri" charset="0"/>
            </a:endParaRPr>
          </a:p>
        </p:txBody>
      </p:sp>
      <p:sp>
        <p:nvSpPr>
          <p:cNvPr id="11" name="TextBox 10"/>
          <p:cNvSpPr txBox="1"/>
          <p:nvPr/>
        </p:nvSpPr>
        <p:spPr>
          <a:xfrm>
            <a:off x="3234690" y="1038509"/>
            <a:ext cx="5669280" cy="646331"/>
          </a:xfrm>
          <a:prstGeom prst="rect">
            <a:avLst/>
          </a:prstGeom>
          <a:noFill/>
        </p:spPr>
        <p:txBody>
          <a:bodyPr wrap="square" rtlCol="0">
            <a:spAutoFit/>
          </a:bodyPr>
          <a:lstStyle/>
          <a:p>
            <a:pPr algn="r"/>
            <a:r>
              <a:rPr lang="en-GB" sz="3600" b="1" dirty="0">
                <a:solidFill>
                  <a:schemeClr val="bg1">
                    <a:alpha val="88000"/>
                  </a:schemeClr>
                </a:solidFill>
                <a:effectLst>
                  <a:outerShdw blurRad="50800" dist="76200" dir="2700000" algn="tl" rotWithShape="0">
                    <a:prstClr val="black">
                      <a:alpha val="16000"/>
                    </a:prstClr>
                  </a:outerShdw>
                </a:effectLst>
                <a:latin typeface="Helvetica Light" charset="0"/>
                <a:ea typeface="Helvetica Light" charset="0"/>
                <a:cs typeface="Helvetica Light" charset="0"/>
              </a:rPr>
              <a:t>___</a:t>
            </a:r>
            <a:endParaRPr lang="en-US" sz="3200" b="1" dirty="0">
              <a:solidFill>
                <a:schemeClr val="bg1">
                  <a:alpha val="88000"/>
                </a:schemeClr>
              </a:solidFill>
              <a:effectLst>
                <a:outerShdw blurRad="50800" dist="76200" dir="2700000" algn="tl" rotWithShape="0">
                  <a:prstClr val="black">
                    <a:alpha val="16000"/>
                  </a:prstClr>
                </a:outerShdw>
              </a:effectLst>
            </a:endParaRPr>
          </a:p>
        </p:txBody>
      </p:sp>
      <p:sp>
        <p:nvSpPr>
          <p:cNvPr id="12" name="TextBox 11"/>
          <p:cNvSpPr txBox="1"/>
          <p:nvPr/>
        </p:nvSpPr>
        <p:spPr>
          <a:xfrm>
            <a:off x="3234690" y="1752482"/>
            <a:ext cx="5669280" cy="1754326"/>
          </a:xfrm>
          <a:prstGeom prst="rect">
            <a:avLst/>
          </a:prstGeom>
          <a:noFill/>
        </p:spPr>
        <p:txBody>
          <a:bodyPr wrap="square" rtlCol="0">
            <a:spAutoFit/>
          </a:bodyPr>
          <a:lstStyle/>
          <a:p>
            <a:pPr algn="r"/>
            <a:r>
              <a:rPr lang="en-GB" sz="2000" spc="140" dirty="0">
                <a:solidFill>
                  <a:schemeClr val="bg1">
                    <a:alpha val="86000"/>
                  </a:schemeClr>
                </a:solidFill>
                <a:latin typeface="Calibri" charset="0"/>
                <a:ea typeface="Calibri" charset="0"/>
                <a:cs typeface="Calibri" charset="0"/>
              </a:rPr>
              <a:t>a photography project by</a:t>
            </a:r>
            <a:br>
              <a:rPr lang="en-GB" sz="2000" spc="140" dirty="0">
                <a:solidFill>
                  <a:schemeClr val="bg1">
                    <a:alpha val="86000"/>
                  </a:schemeClr>
                </a:solidFill>
                <a:latin typeface="Calibri" charset="0"/>
                <a:ea typeface="Calibri" charset="0"/>
                <a:cs typeface="Calibri" charset="0"/>
              </a:rPr>
            </a:br>
            <a:r>
              <a:rPr lang="en-GB" sz="2000" spc="140" dirty="0">
                <a:solidFill>
                  <a:schemeClr val="bg1">
                    <a:alpha val="86000"/>
                  </a:schemeClr>
                </a:solidFill>
                <a:latin typeface="Calibri" charset="0"/>
                <a:ea typeface="Calibri" charset="0"/>
                <a:cs typeface="Calibri" charset="0"/>
              </a:rPr>
              <a:t>Borja Santos &amp; Simon Black</a:t>
            </a:r>
            <a:endParaRPr lang="en-US" sz="2000" spc="140" dirty="0">
              <a:solidFill>
                <a:schemeClr val="bg1">
                  <a:alpha val="86000"/>
                </a:schemeClr>
              </a:solidFill>
              <a:latin typeface="Calibri" charset="0"/>
              <a:ea typeface="Calibri" charset="0"/>
              <a:cs typeface="Calibri" charset="0"/>
            </a:endParaRPr>
          </a:p>
          <a:p>
            <a:pPr algn="ctr"/>
            <a:br>
              <a:rPr lang="en-GB" sz="4000" b="1" dirty="0">
                <a:solidFill>
                  <a:schemeClr val="bg1">
                    <a:alpha val="88000"/>
                  </a:schemeClr>
                </a:solidFill>
                <a:effectLst>
                  <a:outerShdw blurRad="50800" dist="76200" dir="2700000" algn="tl" rotWithShape="0">
                    <a:prstClr val="black">
                      <a:alpha val="16000"/>
                    </a:prstClr>
                  </a:outerShdw>
                </a:effectLst>
                <a:latin typeface="Calibri" charset="0"/>
                <a:ea typeface="Calibri" charset="0"/>
                <a:cs typeface="Calibri" charset="0"/>
              </a:rPr>
            </a:br>
            <a:endParaRPr lang="en-US" sz="2800" b="1" dirty="0">
              <a:solidFill>
                <a:schemeClr val="bg1">
                  <a:alpha val="88000"/>
                </a:schemeClr>
              </a:solidFill>
              <a:effectLst>
                <a:outerShdw blurRad="50800" dist="76200" dir="2700000" algn="tl" rotWithShape="0">
                  <a:prstClr val="black">
                    <a:alpha val="16000"/>
                  </a:prstClr>
                </a:outerShdw>
              </a:effectLst>
              <a:latin typeface="Calibri" charset="0"/>
              <a:ea typeface="Calibri" charset="0"/>
              <a:cs typeface="Calibri" charset="0"/>
            </a:endParaRPr>
          </a:p>
        </p:txBody>
      </p:sp>
    </p:spTree>
    <p:extLst>
      <p:ext uri="{BB962C8B-B14F-4D97-AF65-F5344CB8AC3E}">
        <p14:creationId xmlns:p14="http://schemas.microsoft.com/office/powerpoint/2010/main" val="18270432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p:cNvSpPr>
            <a:spLocks noGrp="1"/>
          </p:cNvSpPr>
          <p:nvPr>
            <p:ph idx="1"/>
          </p:nvPr>
        </p:nvSpPr>
        <p:spPr>
          <a:xfrm>
            <a:off x="288561" y="1843088"/>
            <a:ext cx="8655571" cy="4923471"/>
          </a:xfrm>
        </p:spPr>
        <p:txBody>
          <a:bodyPr>
            <a:noAutofit/>
          </a:bodyPr>
          <a:lstStyle/>
          <a:p>
            <a:pPr marL="0" indent="0" algn="r">
              <a:buNone/>
            </a:pPr>
            <a:r>
              <a:rPr lang="en-US" sz="2400" u="sng" dirty="0">
                <a:latin typeface="Helvetica" charset="0"/>
                <a:ea typeface="Helvetica" charset="0"/>
                <a:cs typeface="Helvetica" charset="0"/>
              </a:rPr>
              <a:t>core deliverables:</a:t>
            </a:r>
            <a:br>
              <a:rPr lang="en-US" sz="2400" b="1" dirty="0">
                <a:latin typeface="Helvetica" charset="0"/>
                <a:ea typeface="Helvetica" charset="0"/>
                <a:cs typeface="Helvetica" charset="0"/>
              </a:rPr>
            </a:br>
            <a:r>
              <a:rPr lang="en-US" sz="2400" b="1" dirty="0">
                <a:latin typeface="Helvetica" charset="0"/>
                <a:ea typeface="Helvetica" charset="0"/>
                <a:cs typeface="Helvetica" charset="0"/>
              </a:rPr>
              <a:t>50+ photographs</a:t>
            </a:r>
            <a:r>
              <a:rPr lang="en-US" sz="2400" dirty="0">
                <a:latin typeface="Helvetica" charset="0"/>
                <a:ea typeface="Helvetica" charset="0"/>
                <a:cs typeface="Helvetica" charset="0"/>
              </a:rPr>
              <a:t> with captions,</a:t>
            </a:r>
            <a:br>
              <a:rPr lang="en-US" sz="2400" dirty="0">
                <a:latin typeface="Helvetica" charset="0"/>
                <a:ea typeface="Helvetica" charset="0"/>
                <a:cs typeface="Helvetica" charset="0"/>
              </a:rPr>
            </a:br>
            <a:r>
              <a:rPr lang="en-US" sz="2400" dirty="0">
                <a:latin typeface="Helvetica" charset="0"/>
                <a:ea typeface="Helvetica" charset="0"/>
                <a:cs typeface="Helvetica" charset="0"/>
              </a:rPr>
              <a:t>in agreed formats for use on websites, social media, brochures and other promotional materials </a:t>
            </a:r>
            <a:br>
              <a:rPr lang="en-US" sz="2400" dirty="0">
                <a:latin typeface="Helvetica" charset="0"/>
                <a:ea typeface="Helvetica" charset="0"/>
                <a:cs typeface="Helvetica" charset="0"/>
              </a:rPr>
            </a:br>
            <a:br>
              <a:rPr lang="en-US" sz="2400" dirty="0">
                <a:latin typeface="Helvetica" charset="0"/>
                <a:ea typeface="Helvetica" charset="0"/>
                <a:cs typeface="Helvetica" charset="0"/>
              </a:rPr>
            </a:br>
            <a:r>
              <a:rPr lang="en-US" sz="2400" dirty="0">
                <a:latin typeface="Helvetica" charset="0"/>
                <a:ea typeface="Helvetica" charset="0"/>
                <a:cs typeface="Helvetica" charset="0"/>
              </a:rPr>
              <a:t>a compiled </a:t>
            </a:r>
            <a:r>
              <a:rPr lang="en-US" sz="2400" b="1" dirty="0">
                <a:latin typeface="Helvetica" charset="0"/>
                <a:ea typeface="Helvetica" charset="0"/>
                <a:cs typeface="Helvetica" charset="0"/>
              </a:rPr>
              <a:t>photobook</a:t>
            </a:r>
            <a:r>
              <a:rPr lang="en-US" sz="2400" dirty="0">
                <a:latin typeface="Helvetica" charset="0"/>
                <a:ea typeface="Helvetica" charset="0"/>
                <a:cs typeface="Helvetica" charset="0"/>
              </a:rPr>
              <a:t>, or a short </a:t>
            </a:r>
            <a:r>
              <a:rPr lang="en-US" sz="2400" b="1" dirty="0">
                <a:latin typeface="Helvetica" charset="0"/>
                <a:ea typeface="Helvetica" charset="0"/>
                <a:cs typeface="Helvetica" charset="0"/>
              </a:rPr>
              <a:t>article</a:t>
            </a:r>
            <a:r>
              <a:rPr lang="en-US" sz="2400" dirty="0">
                <a:latin typeface="Helvetica" charset="0"/>
                <a:ea typeface="Helvetica" charset="0"/>
                <a:cs typeface="Helvetica" charset="0"/>
              </a:rPr>
              <a:t> </a:t>
            </a:r>
            <a:br>
              <a:rPr lang="en-US" sz="2400" dirty="0">
                <a:latin typeface="Helvetica" charset="0"/>
                <a:ea typeface="Helvetica" charset="0"/>
                <a:cs typeface="Helvetica" charset="0"/>
              </a:rPr>
            </a:br>
            <a:r>
              <a:rPr lang="en-US" sz="2400" dirty="0">
                <a:latin typeface="Helvetica" charset="0"/>
                <a:ea typeface="Helvetica" charset="0"/>
                <a:cs typeface="Helvetica" charset="0"/>
              </a:rPr>
              <a:t>telling the story in English and Spanish</a:t>
            </a:r>
          </a:p>
          <a:p>
            <a:pPr marL="0" indent="0" algn="r">
              <a:buNone/>
            </a:pPr>
            <a:endParaRPr lang="en-US" sz="2400" dirty="0">
              <a:latin typeface="Helvetica" charset="0"/>
              <a:ea typeface="Helvetica" charset="0"/>
              <a:cs typeface="Helvetica" charset="0"/>
            </a:endParaRPr>
          </a:p>
          <a:p>
            <a:pPr marL="0" indent="0" algn="r">
              <a:buNone/>
            </a:pPr>
            <a:r>
              <a:rPr lang="en-US" sz="2400" u="sng" dirty="0">
                <a:latin typeface="Helvetica" charset="0"/>
                <a:ea typeface="Helvetica" charset="0"/>
                <a:cs typeface="Helvetica" charset="0"/>
              </a:rPr>
              <a:t>additional services:</a:t>
            </a:r>
          </a:p>
          <a:p>
            <a:pPr marL="0" indent="0" algn="r">
              <a:buNone/>
            </a:pPr>
            <a:r>
              <a:rPr lang="en-US" sz="2400" dirty="0">
                <a:latin typeface="Helvetica" charset="0"/>
                <a:ea typeface="Helvetica" charset="0"/>
                <a:cs typeface="Helvetica" charset="0"/>
              </a:rPr>
              <a:t>comprehensive</a:t>
            </a:r>
            <a:r>
              <a:rPr lang="en-US" sz="2400" b="1" dirty="0">
                <a:latin typeface="Helvetica" charset="0"/>
                <a:ea typeface="Helvetica" charset="0"/>
                <a:cs typeface="Helvetica" charset="0"/>
              </a:rPr>
              <a:t> article</a:t>
            </a:r>
            <a:r>
              <a:rPr lang="en-US" sz="2400" dirty="0">
                <a:latin typeface="Helvetica" charset="0"/>
                <a:ea typeface="Helvetica" charset="0"/>
                <a:cs typeface="Helvetica" charset="0"/>
              </a:rPr>
              <a:t>, focused for major media outlets, shorter </a:t>
            </a:r>
            <a:r>
              <a:rPr lang="en-US" sz="2400" b="1" dirty="0">
                <a:latin typeface="Helvetica" charset="0"/>
                <a:ea typeface="Helvetica" charset="0"/>
                <a:cs typeface="Helvetica" charset="0"/>
              </a:rPr>
              <a:t>blog posts, </a:t>
            </a:r>
            <a:r>
              <a:rPr lang="en-US" sz="2400" dirty="0">
                <a:latin typeface="Helvetica" charset="0"/>
                <a:ea typeface="Helvetica" charset="0"/>
                <a:cs typeface="Helvetica" charset="0"/>
              </a:rPr>
              <a:t>short </a:t>
            </a:r>
            <a:r>
              <a:rPr lang="en-US" sz="2400" b="1" dirty="0">
                <a:latin typeface="Helvetica" charset="0"/>
                <a:ea typeface="Helvetica" charset="0"/>
                <a:cs typeface="Helvetica" charset="0"/>
              </a:rPr>
              <a:t>video</a:t>
            </a:r>
          </a:p>
          <a:p>
            <a:pPr marL="0" indent="0" algn="r">
              <a:buNone/>
            </a:pPr>
            <a:endParaRPr lang="en-GB" sz="2400" dirty="0">
              <a:latin typeface="Helvetica" charset="0"/>
              <a:ea typeface="Helvetica" charset="0"/>
              <a:cs typeface="Helvetica" charset="0"/>
            </a:endParaRPr>
          </a:p>
        </p:txBody>
      </p:sp>
      <p:sp>
        <p:nvSpPr>
          <p:cNvPr id="6" name="Title 1"/>
          <p:cNvSpPr txBox="1">
            <a:spLocks/>
          </p:cNvSpPr>
          <p:nvPr/>
        </p:nvSpPr>
        <p:spPr>
          <a:xfrm>
            <a:off x="781050" y="517526"/>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dirty="0">
                <a:solidFill>
                  <a:schemeClr val="tx1">
                    <a:alpha val="74000"/>
                  </a:schemeClr>
                </a:solidFill>
                <a:latin typeface="Helvetica" charset="0"/>
                <a:ea typeface="Helvetica" charset="0"/>
                <a:cs typeface="Helvetica" charset="0"/>
              </a:rPr>
              <a:t>Outputs</a:t>
            </a:r>
          </a:p>
        </p:txBody>
      </p:sp>
    </p:spTree>
    <p:extLst>
      <p:ext uri="{BB962C8B-B14F-4D97-AF65-F5344CB8AC3E}">
        <p14:creationId xmlns:p14="http://schemas.microsoft.com/office/powerpoint/2010/main" val="9998909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p:cNvSpPr>
            <a:spLocks noGrp="1"/>
          </p:cNvSpPr>
          <p:nvPr>
            <p:ph idx="1"/>
          </p:nvPr>
        </p:nvSpPr>
        <p:spPr>
          <a:xfrm>
            <a:off x="196318" y="4740715"/>
            <a:ext cx="8794908" cy="1975663"/>
          </a:xfrm>
        </p:spPr>
        <p:txBody>
          <a:bodyPr>
            <a:noAutofit/>
          </a:bodyPr>
          <a:lstStyle/>
          <a:p>
            <a:pPr marL="0" indent="0" algn="ctr">
              <a:buNone/>
            </a:pPr>
            <a:r>
              <a:rPr lang="en-GB" sz="2400" dirty="0">
                <a:latin typeface="Helvetica" charset="0"/>
                <a:ea typeface="Helvetica" charset="0"/>
                <a:cs typeface="Helvetica" charset="0"/>
              </a:rPr>
              <a:t>For more information, contact us at:</a:t>
            </a:r>
          </a:p>
          <a:p>
            <a:pPr marL="0" indent="0" algn="ctr">
              <a:buNone/>
            </a:pPr>
            <a:r>
              <a:rPr lang="en-GB" sz="2400" dirty="0">
                <a:latin typeface="Helvetica" charset="0"/>
                <a:ea typeface="Helvetica" charset="0"/>
                <a:cs typeface="Helvetica" charset="0"/>
                <a:hlinkClick r:id="rId2"/>
              </a:rPr>
              <a:t>info@development.photos</a:t>
            </a:r>
            <a:r>
              <a:rPr lang="en-GB" sz="2400" dirty="0">
                <a:latin typeface="Helvetica" charset="0"/>
                <a:ea typeface="Helvetica" charset="0"/>
                <a:cs typeface="Helvetica" charset="0"/>
              </a:rPr>
              <a:t>  </a:t>
            </a:r>
          </a:p>
          <a:p>
            <a:pPr marL="0" indent="0" algn="ctr">
              <a:buNone/>
            </a:pPr>
            <a:endParaRPr lang="en-GB" sz="2400" i="1" dirty="0">
              <a:latin typeface="Helvetica" charset="0"/>
              <a:ea typeface="Helvetica" charset="0"/>
              <a:cs typeface="Helvetica" charset="0"/>
            </a:endParaRPr>
          </a:p>
          <a:p>
            <a:pPr marL="0" indent="0" algn="ctr">
              <a:buNone/>
            </a:pPr>
            <a:r>
              <a:rPr lang="en-GB" sz="2400" i="1" dirty="0">
                <a:latin typeface="Helvetica" charset="0"/>
                <a:ea typeface="Helvetica" charset="0"/>
                <a:cs typeface="Helvetica" charset="0"/>
              </a:rPr>
              <a:t>We look forward to speaking with you! </a:t>
            </a:r>
            <a:br>
              <a:rPr lang="en-GB" sz="2400" i="1" dirty="0">
                <a:latin typeface="Helvetica" charset="0"/>
                <a:ea typeface="Helvetica" charset="0"/>
                <a:cs typeface="Helvetica" charset="0"/>
              </a:rPr>
            </a:br>
            <a:r>
              <a:rPr lang="en-GB" sz="2400" dirty="0">
                <a:latin typeface="Helvetica" charset="0"/>
                <a:ea typeface="Helvetica" charset="0"/>
                <a:cs typeface="Helvetica" charset="0"/>
              </a:rPr>
              <a:t>- Borja &amp; Simon</a:t>
            </a:r>
          </a:p>
        </p:txBody>
      </p:sp>
      <p:pic>
        <p:nvPicPr>
          <p:cNvPr id="5" name="Picture 4" descr="Borja%20photos/faves/Palestine%20-%20occupied%20territories.jpg"/>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2286966" y="1530320"/>
            <a:ext cx="4613612" cy="3080931"/>
          </a:xfrm>
          <a:prstGeom prst="rect">
            <a:avLst/>
          </a:prstGeom>
          <a:noFill/>
          <a:ln>
            <a:noFill/>
          </a:ln>
        </p:spPr>
      </p:pic>
      <p:sp>
        <p:nvSpPr>
          <p:cNvPr id="6" name="Title 1"/>
          <p:cNvSpPr txBox="1">
            <a:spLocks/>
          </p:cNvSpPr>
          <p:nvPr/>
        </p:nvSpPr>
        <p:spPr>
          <a:xfrm>
            <a:off x="781050" y="517526"/>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dirty="0">
                <a:solidFill>
                  <a:schemeClr val="tx1">
                    <a:alpha val="74000"/>
                  </a:schemeClr>
                </a:solidFill>
                <a:latin typeface="Helvetica" charset="0"/>
                <a:ea typeface="Helvetica" charset="0"/>
                <a:cs typeface="Helvetica" charset="0"/>
              </a:rPr>
              <a:t>Contact us</a:t>
            </a:r>
          </a:p>
        </p:txBody>
      </p:sp>
    </p:spTree>
    <p:extLst>
      <p:ext uri="{BB962C8B-B14F-4D97-AF65-F5344CB8AC3E}">
        <p14:creationId xmlns:p14="http://schemas.microsoft.com/office/powerpoint/2010/main" val="8592809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a:r>
              <a:rPr lang="en-US" dirty="0">
                <a:solidFill>
                  <a:schemeClr val="tx1">
                    <a:alpha val="74000"/>
                  </a:schemeClr>
                </a:solidFill>
                <a:latin typeface="Helvetica" charset="0"/>
                <a:ea typeface="Helvetica" charset="0"/>
                <a:cs typeface="Helvetica" charset="0"/>
              </a:rPr>
              <a:t>Description</a:t>
            </a:r>
          </a:p>
        </p:txBody>
      </p:sp>
      <p:sp>
        <p:nvSpPr>
          <p:cNvPr id="4" name="Content Placeholder 3"/>
          <p:cNvSpPr>
            <a:spLocks noGrp="1"/>
          </p:cNvSpPr>
          <p:nvPr>
            <p:ph idx="1"/>
          </p:nvPr>
        </p:nvSpPr>
        <p:spPr>
          <a:xfrm>
            <a:off x="628650" y="1825624"/>
            <a:ext cx="7886700" cy="4575175"/>
          </a:xfrm>
        </p:spPr>
        <p:txBody>
          <a:bodyPr>
            <a:normAutofit/>
          </a:bodyPr>
          <a:lstStyle/>
          <a:p>
            <a:pPr marL="0" indent="0" algn="r">
              <a:buNone/>
            </a:pPr>
            <a:r>
              <a:rPr lang="en-US" sz="2400" dirty="0">
                <a:solidFill>
                  <a:schemeClr val="tx1">
                    <a:alpha val="82000"/>
                  </a:schemeClr>
                </a:solidFill>
                <a:latin typeface="Helvetica" charset="0"/>
                <a:ea typeface="Helvetica" charset="0"/>
                <a:cs typeface="Helvetica" charset="0"/>
              </a:rPr>
              <a:t>Our</a:t>
            </a:r>
            <a:r>
              <a:rPr lang="en-US" sz="2400" b="1" dirty="0">
                <a:solidFill>
                  <a:schemeClr val="tx1">
                    <a:alpha val="82000"/>
                  </a:schemeClr>
                </a:solidFill>
                <a:latin typeface="Helvetica" charset="0"/>
                <a:ea typeface="Helvetica" charset="0"/>
                <a:cs typeface="Helvetica" charset="0"/>
              </a:rPr>
              <a:t> world </a:t>
            </a:r>
            <a:r>
              <a:rPr lang="en-US" sz="2400" dirty="0">
                <a:solidFill>
                  <a:schemeClr val="tx1">
                    <a:alpha val="82000"/>
                  </a:schemeClr>
                </a:solidFill>
                <a:latin typeface="Helvetica" charset="0"/>
                <a:ea typeface="Helvetica" charset="0"/>
                <a:cs typeface="Helvetica" charset="0"/>
              </a:rPr>
              <a:t>is changing, for better and for worse.</a:t>
            </a:r>
          </a:p>
          <a:p>
            <a:pPr marL="0" indent="0" algn="r">
              <a:buNone/>
            </a:pPr>
            <a:r>
              <a:rPr lang="en-US" sz="2400" dirty="0">
                <a:solidFill>
                  <a:schemeClr val="tx1">
                    <a:alpha val="82000"/>
                  </a:schemeClr>
                </a:solidFill>
                <a:latin typeface="Helvetica" charset="0"/>
                <a:ea typeface="Helvetica" charset="0"/>
                <a:cs typeface="Helvetica" charset="0"/>
              </a:rPr>
              <a:t>Your </a:t>
            </a:r>
            <a:r>
              <a:rPr lang="en-US" sz="2400" b="1" dirty="0">
                <a:solidFill>
                  <a:schemeClr val="tx1">
                    <a:alpha val="82000"/>
                  </a:schemeClr>
                </a:solidFill>
                <a:latin typeface="Helvetica" charset="0"/>
                <a:ea typeface="Helvetica" charset="0"/>
                <a:cs typeface="Helvetica" charset="0"/>
              </a:rPr>
              <a:t>organization</a:t>
            </a:r>
            <a:r>
              <a:rPr lang="en-US" sz="2400" dirty="0">
                <a:solidFill>
                  <a:schemeClr val="tx1">
                    <a:alpha val="82000"/>
                  </a:schemeClr>
                </a:solidFill>
                <a:latin typeface="Helvetica" charset="0"/>
                <a:ea typeface="Helvetica" charset="0"/>
                <a:cs typeface="Helvetica" charset="0"/>
              </a:rPr>
              <a:t> wants to make it better, </a:t>
            </a:r>
            <a:br>
              <a:rPr lang="en-US" sz="2400" dirty="0">
                <a:solidFill>
                  <a:schemeClr val="tx1">
                    <a:alpha val="82000"/>
                  </a:schemeClr>
                </a:solidFill>
                <a:latin typeface="Helvetica" charset="0"/>
                <a:ea typeface="Helvetica" charset="0"/>
                <a:cs typeface="Helvetica" charset="0"/>
              </a:rPr>
            </a:br>
            <a:r>
              <a:rPr lang="en-US" sz="2400" dirty="0">
                <a:solidFill>
                  <a:schemeClr val="tx1">
                    <a:alpha val="82000"/>
                  </a:schemeClr>
                </a:solidFill>
                <a:latin typeface="Helvetica" charset="0"/>
                <a:ea typeface="Helvetica" charset="0"/>
                <a:cs typeface="Helvetica" charset="0"/>
              </a:rPr>
              <a:t>but this can be hard to communicate. </a:t>
            </a:r>
          </a:p>
          <a:p>
            <a:pPr marL="0" indent="0" algn="r">
              <a:buNone/>
            </a:pPr>
            <a:r>
              <a:rPr lang="en-US" sz="2400" b="1" dirty="0">
                <a:solidFill>
                  <a:schemeClr val="tx1">
                    <a:alpha val="82000"/>
                  </a:schemeClr>
                </a:solidFill>
                <a:latin typeface="Helvetica" charset="0"/>
                <a:ea typeface="Helvetica" charset="0"/>
                <a:cs typeface="Helvetica" charset="0"/>
              </a:rPr>
              <a:t>Photography</a:t>
            </a:r>
            <a:r>
              <a:rPr lang="en-US" sz="2400" dirty="0">
                <a:solidFill>
                  <a:schemeClr val="tx1">
                    <a:alpha val="82000"/>
                  </a:schemeClr>
                </a:solidFill>
                <a:latin typeface="Helvetica" charset="0"/>
                <a:ea typeface="Helvetica" charset="0"/>
                <a:cs typeface="Helvetica" charset="0"/>
              </a:rPr>
              <a:t> is a powerful tool,</a:t>
            </a:r>
            <a:br>
              <a:rPr lang="en-US" sz="2400" dirty="0">
                <a:solidFill>
                  <a:schemeClr val="tx1">
                    <a:alpha val="82000"/>
                  </a:schemeClr>
                </a:solidFill>
                <a:latin typeface="Helvetica" charset="0"/>
                <a:ea typeface="Helvetica" charset="0"/>
                <a:cs typeface="Helvetica" charset="0"/>
              </a:rPr>
            </a:br>
            <a:r>
              <a:rPr lang="en-US" sz="2400" dirty="0">
                <a:solidFill>
                  <a:schemeClr val="tx1">
                    <a:alpha val="82000"/>
                  </a:schemeClr>
                </a:solidFill>
                <a:latin typeface="Helvetica" charset="0"/>
                <a:ea typeface="Helvetica" charset="0"/>
                <a:cs typeface="Helvetica" charset="0"/>
              </a:rPr>
              <a:t>connecting with people like no other medium. </a:t>
            </a:r>
          </a:p>
          <a:p>
            <a:pPr marL="0" indent="0" algn="r">
              <a:buNone/>
            </a:pPr>
            <a:r>
              <a:rPr lang="en-US" sz="2400" dirty="0">
                <a:solidFill>
                  <a:schemeClr val="tx1">
                    <a:alpha val="82000"/>
                  </a:schemeClr>
                </a:solidFill>
                <a:latin typeface="Helvetica" charset="0"/>
                <a:ea typeface="Helvetica" charset="0"/>
                <a:cs typeface="Helvetica" charset="0"/>
              </a:rPr>
              <a:t>We are two </a:t>
            </a:r>
            <a:r>
              <a:rPr lang="en-US" sz="2400" b="1" dirty="0">
                <a:solidFill>
                  <a:schemeClr val="tx1">
                    <a:alpha val="82000"/>
                  </a:schemeClr>
                </a:solidFill>
                <a:latin typeface="Helvetica" charset="0"/>
                <a:ea typeface="Helvetica" charset="0"/>
                <a:cs typeface="Helvetica" charset="0"/>
              </a:rPr>
              <a:t>development</a:t>
            </a:r>
            <a:r>
              <a:rPr lang="en-US" sz="2400" dirty="0">
                <a:solidFill>
                  <a:schemeClr val="tx1">
                    <a:alpha val="82000"/>
                  </a:schemeClr>
                </a:solidFill>
                <a:latin typeface="Helvetica" charset="0"/>
                <a:ea typeface="Helvetica" charset="0"/>
                <a:cs typeface="Helvetica" charset="0"/>
              </a:rPr>
              <a:t> practitioners </a:t>
            </a:r>
            <a:br>
              <a:rPr lang="en-US" sz="2400" dirty="0">
                <a:solidFill>
                  <a:schemeClr val="tx1">
                    <a:alpha val="82000"/>
                  </a:schemeClr>
                </a:solidFill>
                <a:latin typeface="Helvetica" charset="0"/>
                <a:ea typeface="Helvetica" charset="0"/>
                <a:cs typeface="Helvetica" charset="0"/>
              </a:rPr>
            </a:br>
            <a:r>
              <a:rPr lang="en-US" sz="2400" dirty="0">
                <a:solidFill>
                  <a:schemeClr val="tx1">
                    <a:alpha val="82000"/>
                  </a:schemeClr>
                </a:solidFill>
                <a:latin typeface="Helvetica" charset="0"/>
                <a:ea typeface="Helvetica" charset="0"/>
                <a:cs typeface="Helvetica" charset="0"/>
              </a:rPr>
              <a:t>and recent Harvard graduates.</a:t>
            </a:r>
          </a:p>
          <a:p>
            <a:pPr marL="0" indent="0" algn="r">
              <a:buNone/>
            </a:pPr>
            <a:r>
              <a:rPr lang="en-US" sz="2400" dirty="0">
                <a:solidFill>
                  <a:schemeClr val="tx1">
                    <a:alpha val="82000"/>
                  </a:schemeClr>
                </a:solidFill>
                <a:latin typeface="Helvetica" charset="0"/>
                <a:ea typeface="Helvetica" charset="0"/>
                <a:cs typeface="Helvetica" charset="0"/>
              </a:rPr>
              <a:t>We use </a:t>
            </a:r>
            <a:r>
              <a:rPr lang="en-US" sz="2400" b="1" dirty="0">
                <a:solidFill>
                  <a:schemeClr val="tx1">
                    <a:alpha val="82000"/>
                  </a:schemeClr>
                </a:solidFill>
                <a:latin typeface="Helvetica" charset="0"/>
                <a:ea typeface="Helvetica" charset="0"/>
                <a:cs typeface="Helvetica" charset="0"/>
              </a:rPr>
              <a:t>drones and cameras </a:t>
            </a:r>
            <a:r>
              <a:rPr lang="en-US" sz="2400" dirty="0">
                <a:solidFill>
                  <a:schemeClr val="tx1">
                    <a:alpha val="82000"/>
                  </a:schemeClr>
                </a:solidFill>
                <a:latin typeface="Helvetica" charset="0"/>
                <a:ea typeface="Helvetica" charset="0"/>
                <a:cs typeface="Helvetica" charset="0"/>
              </a:rPr>
              <a:t>to connect you to</a:t>
            </a:r>
            <a:br>
              <a:rPr lang="en-US" sz="2400" b="1" dirty="0">
                <a:solidFill>
                  <a:schemeClr val="tx1">
                    <a:alpha val="82000"/>
                  </a:schemeClr>
                </a:solidFill>
                <a:latin typeface="Helvetica" charset="0"/>
                <a:ea typeface="Helvetica" charset="0"/>
                <a:cs typeface="Helvetica" charset="0"/>
              </a:rPr>
            </a:br>
            <a:r>
              <a:rPr lang="en-US" sz="2400" dirty="0">
                <a:solidFill>
                  <a:schemeClr val="tx1">
                    <a:alpha val="82000"/>
                  </a:schemeClr>
                </a:solidFill>
                <a:latin typeface="Helvetica" charset="0"/>
                <a:ea typeface="Helvetica" charset="0"/>
                <a:cs typeface="Helvetica" charset="0"/>
              </a:rPr>
              <a:t>your audience in visual and visceral way.</a:t>
            </a:r>
            <a:br>
              <a:rPr lang="en-US" sz="2400" dirty="0">
                <a:solidFill>
                  <a:schemeClr val="tx1">
                    <a:alpha val="82000"/>
                  </a:schemeClr>
                </a:solidFill>
                <a:latin typeface="Helvetica" charset="0"/>
                <a:ea typeface="Helvetica" charset="0"/>
                <a:cs typeface="Helvetica" charset="0"/>
              </a:rPr>
            </a:br>
            <a:br>
              <a:rPr lang="en-US" sz="2400" dirty="0">
                <a:solidFill>
                  <a:schemeClr val="tx1">
                    <a:alpha val="82000"/>
                  </a:schemeClr>
                </a:solidFill>
                <a:latin typeface="Helvetica" charset="0"/>
                <a:ea typeface="Helvetica" charset="0"/>
                <a:cs typeface="Helvetica" charset="0"/>
              </a:rPr>
            </a:br>
            <a:r>
              <a:rPr lang="en-US" sz="2400" dirty="0">
                <a:solidFill>
                  <a:schemeClr val="tx1">
                    <a:alpha val="82000"/>
                  </a:schemeClr>
                </a:solidFill>
                <a:latin typeface="Helvetica" charset="0"/>
                <a:ea typeface="Helvetica" charset="0"/>
                <a:cs typeface="Helvetica" charset="0"/>
              </a:rPr>
              <a:t>Your development story is important. </a:t>
            </a:r>
            <a:br>
              <a:rPr lang="en-US" sz="2400" dirty="0">
                <a:solidFill>
                  <a:schemeClr val="tx1">
                    <a:alpha val="82000"/>
                  </a:schemeClr>
                </a:solidFill>
                <a:latin typeface="Helvetica" charset="0"/>
                <a:ea typeface="Helvetica" charset="0"/>
                <a:cs typeface="Helvetica" charset="0"/>
              </a:rPr>
            </a:br>
            <a:r>
              <a:rPr lang="en-US" sz="2400" dirty="0">
                <a:solidFill>
                  <a:schemeClr val="tx1">
                    <a:alpha val="82000"/>
                  </a:schemeClr>
                </a:solidFill>
                <a:latin typeface="Helvetica" charset="0"/>
                <a:ea typeface="Helvetica" charset="0"/>
                <a:cs typeface="Helvetica" charset="0"/>
              </a:rPr>
              <a:t>We want to </a:t>
            </a:r>
            <a:r>
              <a:rPr lang="en-US" sz="2400" b="1" dirty="0">
                <a:solidFill>
                  <a:schemeClr val="tx1">
                    <a:alpha val="82000"/>
                  </a:schemeClr>
                </a:solidFill>
                <a:latin typeface="Helvetica" charset="0"/>
                <a:ea typeface="Helvetica" charset="0"/>
                <a:cs typeface="Helvetica" charset="0"/>
              </a:rPr>
              <a:t>help you tell it</a:t>
            </a:r>
            <a:r>
              <a:rPr lang="en-US" sz="2400" dirty="0">
                <a:solidFill>
                  <a:schemeClr val="tx1">
                    <a:alpha val="82000"/>
                  </a:schemeClr>
                </a:solidFill>
                <a:latin typeface="Helvetica" charset="0"/>
                <a:ea typeface="Helvetica" charset="0"/>
                <a:cs typeface="Helvetica" charset="0"/>
              </a:rPr>
              <a:t>.</a:t>
            </a:r>
          </a:p>
        </p:txBody>
      </p:sp>
    </p:spTree>
    <p:extLst>
      <p:ext uri="{BB962C8B-B14F-4D97-AF65-F5344CB8AC3E}">
        <p14:creationId xmlns:p14="http://schemas.microsoft.com/office/powerpoint/2010/main" val="13887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9594" y="365126"/>
            <a:ext cx="7886700" cy="1325563"/>
          </a:xfrm>
        </p:spPr>
        <p:txBody>
          <a:bodyPr/>
          <a:lstStyle/>
          <a:p>
            <a:pPr algn="r"/>
            <a:r>
              <a:rPr lang="en-US" dirty="0">
                <a:solidFill>
                  <a:schemeClr val="tx1">
                    <a:alpha val="74000"/>
                  </a:schemeClr>
                </a:solidFill>
                <a:latin typeface="Helvetica" charset="0"/>
                <a:ea typeface="Helvetica" charset="0"/>
                <a:cs typeface="Helvetica" charset="0"/>
              </a:rPr>
              <a:t>Who we are</a:t>
            </a:r>
          </a:p>
        </p:txBody>
      </p:sp>
      <p:pic>
        <p:nvPicPr>
          <p:cNvPr id="5" name="Picture 4" descr="/Users/simonb/Desktop/Roadtrip media/profile photos/WhatsApp Image 2017-11-05 at 22.21.12.jpeg"/>
          <p:cNvPicPr>
            <a:picLocks noChangeAspect="1"/>
          </p:cNvPicPr>
          <p:nvPr/>
        </p:nvPicPr>
        <p:blipFill rotWithShape="1">
          <a:blip r:embed="rId2" cstate="email">
            <a:extLst>
              <a:ext uri="{28A0092B-C50C-407E-A947-70E740481C1C}">
                <a14:useLocalDpi xmlns:a14="http://schemas.microsoft.com/office/drawing/2010/main"/>
              </a:ext>
            </a:extLst>
          </a:blip>
          <a:srcRect t="5158" b="4880"/>
          <a:stretch/>
        </p:blipFill>
        <p:spPr bwMode="auto">
          <a:xfrm>
            <a:off x="287137" y="1582388"/>
            <a:ext cx="2607039" cy="2183337"/>
          </a:xfrm>
          <a:prstGeom prst="rect">
            <a:avLst/>
          </a:prstGeom>
          <a:noFill/>
          <a:ln>
            <a:noFill/>
          </a:ln>
          <a:extLst>
            <a:ext uri="{53640926-AAD7-44D8-BBD7-CCE9431645EC}">
              <a14:shadowObscured xmlns:a14="http://schemas.microsoft.com/office/drawing/2010/main"/>
            </a:ext>
          </a:extLst>
        </p:spPr>
      </p:pic>
      <p:sp>
        <p:nvSpPr>
          <p:cNvPr id="3" name="Rectangle 2"/>
          <p:cNvSpPr/>
          <p:nvPr/>
        </p:nvSpPr>
        <p:spPr>
          <a:xfrm>
            <a:off x="2966453" y="1545083"/>
            <a:ext cx="5737860" cy="2246769"/>
          </a:xfrm>
          <a:prstGeom prst="rect">
            <a:avLst/>
          </a:prstGeom>
        </p:spPr>
        <p:txBody>
          <a:bodyPr wrap="square">
            <a:spAutoFit/>
          </a:bodyPr>
          <a:lstStyle/>
          <a:p>
            <a:r>
              <a:rPr lang="en-GB" sz="1400" b="1" dirty="0">
                <a:latin typeface="Helvetica" charset="0"/>
                <a:ea typeface="Helvetica" charset="0"/>
                <a:cs typeface="Helvetica" charset="0"/>
              </a:rPr>
              <a:t>Simon Black</a:t>
            </a:r>
            <a:r>
              <a:rPr lang="en-GB" sz="1400" dirty="0">
                <a:latin typeface="Helvetica" charset="0"/>
                <a:ea typeface="Helvetica" charset="0"/>
                <a:cs typeface="Helvetica" charset="0"/>
              </a:rPr>
              <a:t> is from the UK and is currently based in New York. He loves travelling and taking photos from the air, land, and sea to show how our world is changing. </a:t>
            </a:r>
            <a:r>
              <a:rPr lang="en-GB" sz="1400" dirty="0">
                <a:latin typeface="Helvetica" charset="0"/>
                <a:ea typeface="Helvetica" charset="0"/>
                <a:cs typeface="Helvetica" charset="0"/>
                <a:hlinkClick r:id="rId3"/>
              </a:rPr>
              <a:t>His work can be seen here</a:t>
            </a:r>
            <a:r>
              <a:rPr lang="en-GB" sz="1400" dirty="0">
                <a:latin typeface="Helvetica" charset="0"/>
                <a:ea typeface="Helvetica" charset="0"/>
                <a:cs typeface="Helvetica" charset="0"/>
              </a:rPr>
              <a:t>. </a:t>
            </a:r>
            <a:br>
              <a:rPr lang="en-GB" sz="1400" dirty="0">
                <a:latin typeface="Helvetica" charset="0"/>
                <a:ea typeface="Helvetica" charset="0"/>
                <a:cs typeface="Helvetica" charset="0"/>
              </a:rPr>
            </a:br>
            <a:endParaRPr lang="en-GB" sz="1400" dirty="0">
              <a:latin typeface="Helvetica" charset="0"/>
              <a:ea typeface="Helvetica" charset="0"/>
              <a:cs typeface="Helvetica" charset="0"/>
            </a:endParaRPr>
          </a:p>
          <a:p>
            <a:pPr algn="just"/>
            <a:r>
              <a:rPr lang="en-GB" sz="1400" dirty="0">
                <a:latin typeface="Helvetica" charset="0"/>
                <a:ea typeface="Helvetica" charset="0"/>
                <a:cs typeface="Helvetica" charset="0"/>
              </a:rPr>
              <a:t>Simon graduated with an MPA in International Development (MPA/ID) from Harvard in 2017. He currently works for the World Bank, helping developing countries mitigate climate change through economic reform. He has also worked as a macroeconomist for the British government, a financial consultant to banks in London, and as a microfinance consultant in Bangladesh and the Philippines.</a:t>
            </a:r>
          </a:p>
        </p:txBody>
      </p:sp>
      <p:sp>
        <p:nvSpPr>
          <p:cNvPr id="6" name="Content Placeholder 2"/>
          <p:cNvSpPr txBox="1">
            <a:spLocks/>
          </p:cNvSpPr>
          <p:nvPr/>
        </p:nvSpPr>
        <p:spPr>
          <a:xfrm>
            <a:off x="2966453" y="4149191"/>
            <a:ext cx="5737860" cy="2462213"/>
          </a:xfrm>
          <a:prstGeom prst="rect">
            <a:avLst/>
          </a:prstGeom>
        </p:spPr>
        <p:txBody>
          <a:bodyPr wrap="square">
            <a:spAutoFit/>
          </a:bodyPr>
          <a:lstStyle>
            <a:defPPr>
              <a:defRPr lang="en-US"/>
            </a:defPPr>
            <a:lvl1pPr>
              <a:defRPr sz="1400" b="1">
                <a:latin typeface="Helvetica" charset="0"/>
                <a:ea typeface="Helvetica" charset="0"/>
                <a:cs typeface="Helvetica" charset="0"/>
              </a:defRPr>
            </a:lvl1pPr>
          </a:lstStyle>
          <a:p>
            <a:pPr algn="just"/>
            <a:r>
              <a:rPr lang="en-GB" dirty="0"/>
              <a:t>Borja Santos </a:t>
            </a:r>
            <a:r>
              <a:rPr lang="en-GB" b="0" dirty="0"/>
              <a:t>is from Spain and has ten years of development experience. He also works as a photojournalist, telling stories about important social issues. </a:t>
            </a:r>
            <a:r>
              <a:rPr lang="en-GB" b="0" dirty="0">
                <a:hlinkClick r:id="rId4"/>
              </a:rPr>
              <a:t>His work can be seen here</a:t>
            </a:r>
            <a:r>
              <a:rPr lang="en-GB" b="0" dirty="0"/>
              <a:t>. </a:t>
            </a:r>
          </a:p>
          <a:p>
            <a:pPr algn="just"/>
            <a:endParaRPr lang="en-GB" b="0" dirty="0"/>
          </a:p>
          <a:p>
            <a:pPr algn="just"/>
            <a:r>
              <a:rPr lang="en-GB" b="0" dirty="0"/>
              <a:t>Borja also graduated with an MPA/ID from Harvard in 2017. He is currently a consultant and adjunct professor of international development at IE University. He is a public policy practitioner having worked in evaluation for the World Bank in </a:t>
            </a:r>
            <a:r>
              <a:rPr lang="en-GB" b="0" dirty="0" err="1"/>
              <a:t>Perú</a:t>
            </a:r>
            <a:r>
              <a:rPr lang="en-GB" b="0" dirty="0"/>
              <a:t>, in economic growth for Harvard’s CID in Sri Lanka, in resilience and humanitarian action with the United Nations in Ethiopia and Ecuador, and in project management for the Spanish Ministry of Foreign Affairs.</a:t>
            </a:r>
            <a:endParaRPr lang="en-GB" dirty="0"/>
          </a:p>
        </p:txBody>
      </p:sp>
      <p:pic>
        <p:nvPicPr>
          <p:cNvPr id="7" name="Picture 6"/>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bwMode="auto">
          <a:xfrm>
            <a:off x="339638" y="4265156"/>
            <a:ext cx="2554538" cy="2204363"/>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8966383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Borja%20photos/SRI%20LANKA%20.jpg"/>
          <p:cNvPicPr>
            <a:picLocks noGrp="1" noChangeAspect="1"/>
          </p:cNvPicPr>
          <p:nvPr>
            <p:ph idx="1"/>
          </p:nvPr>
        </p:nvPicPr>
        <p:blipFill>
          <a:blip r:embed="rId2" cstate="email">
            <a:extLst>
              <a:ext uri="{28A0092B-C50C-407E-A947-70E740481C1C}">
                <a14:useLocalDpi xmlns:a14="http://schemas.microsoft.com/office/drawing/2010/main"/>
              </a:ext>
            </a:extLst>
          </a:blip>
          <a:srcRect/>
          <a:stretch>
            <a:fillRect/>
          </a:stretch>
        </p:blipFill>
        <p:spPr bwMode="auto">
          <a:xfrm>
            <a:off x="4334267" y="2279175"/>
            <a:ext cx="4474797" cy="2984328"/>
          </a:xfrm>
          <a:prstGeom prst="rect">
            <a:avLst/>
          </a:prstGeom>
          <a:noFill/>
          <a:ln>
            <a:noFill/>
          </a:ln>
        </p:spPr>
      </p:pic>
      <p:pic>
        <p:nvPicPr>
          <p:cNvPr id="4" name="Picture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99135" y="2279175"/>
            <a:ext cx="3981909" cy="2984327"/>
          </a:xfrm>
          <a:prstGeom prst="rect">
            <a:avLst/>
          </a:prstGeom>
        </p:spPr>
      </p:pic>
      <p:sp>
        <p:nvSpPr>
          <p:cNvPr id="6" name="Title 1"/>
          <p:cNvSpPr txBox="1">
            <a:spLocks/>
          </p:cNvSpPr>
          <p:nvPr/>
        </p:nvSpPr>
        <p:spPr>
          <a:xfrm>
            <a:off x="781050" y="517526"/>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dirty="0">
                <a:solidFill>
                  <a:schemeClr val="tx1">
                    <a:alpha val="74000"/>
                  </a:schemeClr>
                </a:solidFill>
                <a:latin typeface="Helvetica" charset="0"/>
                <a:ea typeface="Helvetica" charset="0"/>
                <a:cs typeface="Helvetica" charset="0"/>
              </a:rPr>
              <a:t>Environment</a:t>
            </a:r>
          </a:p>
        </p:txBody>
      </p:sp>
    </p:spTree>
    <p:extLst>
      <p:ext uri="{BB962C8B-B14F-4D97-AF65-F5344CB8AC3E}">
        <p14:creationId xmlns:p14="http://schemas.microsoft.com/office/powerpoint/2010/main" val="10283364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DJI_0352110717289.jpg"/>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bwMode="auto">
          <a:xfrm>
            <a:off x="243163" y="2291137"/>
            <a:ext cx="3969753" cy="2995098"/>
          </a:xfrm>
          <a:prstGeom prst="rect">
            <a:avLst/>
          </a:prstGeom>
          <a:noFill/>
          <a:ln>
            <a:noFill/>
          </a:ln>
        </p:spPr>
      </p:pic>
      <p:pic>
        <p:nvPicPr>
          <p:cNvPr id="7" name="Picture 6" descr="Borja%20photos/faves/SRI%20LANKA%202.jpg"/>
          <p:cNvPicPr/>
          <p:nvPr/>
        </p:nvPicPr>
        <p:blipFill>
          <a:blip r:embed="rId3" cstate="email">
            <a:extLst>
              <a:ext uri="{28A0092B-C50C-407E-A947-70E740481C1C}">
                <a14:useLocalDpi xmlns:a14="http://schemas.microsoft.com/office/drawing/2010/main"/>
              </a:ext>
            </a:extLst>
          </a:blip>
          <a:srcRect/>
          <a:stretch>
            <a:fillRect/>
          </a:stretch>
        </p:blipFill>
        <p:spPr bwMode="auto">
          <a:xfrm>
            <a:off x="4357962" y="2291137"/>
            <a:ext cx="4426442" cy="2995098"/>
          </a:xfrm>
          <a:prstGeom prst="rect">
            <a:avLst/>
          </a:prstGeom>
          <a:noFill/>
          <a:ln>
            <a:noFill/>
          </a:ln>
        </p:spPr>
      </p:pic>
      <p:sp>
        <p:nvSpPr>
          <p:cNvPr id="8" name="Title 1"/>
          <p:cNvSpPr txBox="1">
            <a:spLocks/>
          </p:cNvSpPr>
          <p:nvPr/>
        </p:nvSpPr>
        <p:spPr>
          <a:xfrm>
            <a:off x="781050" y="517526"/>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dirty="0">
                <a:solidFill>
                  <a:schemeClr val="tx1">
                    <a:alpha val="74000"/>
                  </a:schemeClr>
                </a:solidFill>
                <a:latin typeface="Helvetica" charset="0"/>
                <a:ea typeface="Helvetica" charset="0"/>
                <a:cs typeface="Helvetica" charset="0"/>
              </a:rPr>
              <a:t>Agriculture</a:t>
            </a:r>
          </a:p>
        </p:txBody>
      </p:sp>
    </p:spTree>
    <p:extLst>
      <p:ext uri="{BB962C8B-B14F-4D97-AF65-F5344CB8AC3E}">
        <p14:creationId xmlns:p14="http://schemas.microsoft.com/office/powerpoint/2010/main" val="3022232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Users/simonb/Desktop/Roadtrip media/faves/instagram/for Borja project/DJI_0001-Pano10181758.jpg"/>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bwMode="auto">
          <a:xfrm>
            <a:off x="423082" y="1927751"/>
            <a:ext cx="4072065" cy="3878739"/>
          </a:xfrm>
          <a:prstGeom prst="rect">
            <a:avLst/>
          </a:prstGeom>
          <a:noFill/>
          <a:ln>
            <a:noFill/>
          </a:ln>
        </p:spPr>
      </p:pic>
      <p:pic>
        <p:nvPicPr>
          <p:cNvPr id="7" name="Picture 6" descr="final%20photos/DJI_0001-Pano10211787.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619847" y="1927752"/>
            <a:ext cx="4219533" cy="3878738"/>
          </a:xfrm>
          <a:prstGeom prst="rect">
            <a:avLst/>
          </a:prstGeom>
          <a:noFill/>
          <a:ln>
            <a:noFill/>
          </a:ln>
        </p:spPr>
      </p:pic>
      <p:sp>
        <p:nvSpPr>
          <p:cNvPr id="9" name="Title 1"/>
          <p:cNvSpPr txBox="1">
            <a:spLocks/>
          </p:cNvSpPr>
          <p:nvPr/>
        </p:nvSpPr>
        <p:spPr>
          <a:xfrm>
            <a:off x="781050" y="517526"/>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dirty="0">
                <a:solidFill>
                  <a:schemeClr val="tx1">
                    <a:alpha val="74000"/>
                  </a:schemeClr>
                </a:solidFill>
                <a:latin typeface="Helvetica" charset="0"/>
                <a:ea typeface="Helvetica" charset="0"/>
                <a:cs typeface="Helvetica" charset="0"/>
              </a:rPr>
              <a:t>Infrastructure</a:t>
            </a:r>
          </a:p>
        </p:txBody>
      </p:sp>
    </p:spTree>
    <p:extLst>
      <p:ext uri="{BB962C8B-B14F-4D97-AF65-F5344CB8AC3E}">
        <p14:creationId xmlns:p14="http://schemas.microsoft.com/office/powerpoint/2010/main" val="6673712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Borja%20photos/refugee%20camp%205.jpg"/>
          <p:cNvPicPr/>
          <p:nvPr/>
        </p:nvPicPr>
        <p:blipFill>
          <a:blip r:embed="rId2" cstate="email">
            <a:extLst>
              <a:ext uri="{28A0092B-C50C-407E-A947-70E740481C1C}">
                <a14:useLocalDpi xmlns:a14="http://schemas.microsoft.com/office/drawing/2010/main"/>
              </a:ext>
            </a:extLst>
          </a:blip>
          <a:srcRect/>
          <a:stretch>
            <a:fillRect/>
          </a:stretch>
        </p:blipFill>
        <p:spPr bwMode="auto">
          <a:xfrm>
            <a:off x="4626384" y="2261128"/>
            <a:ext cx="4375309" cy="2920365"/>
          </a:xfrm>
          <a:prstGeom prst="rect">
            <a:avLst/>
          </a:prstGeom>
          <a:noFill/>
          <a:ln>
            <a:noFill/>
          </a:ln>
        </p:spPr>
      </p:pic>
      <p:pic>
        <p:nvPicPr>
          <p:cNvPr id="3" name="Picture 2"/>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26792" y="2260414"/>
            <a:ext cx="4379976" cy="2919984"/>
          </a:xfrm>
          <a:prstGeom prst="rect">
            <a:avLst/>
          </a:prstGeom>
        </p:spPr>
      </p:pic>
      <p:sp>
        <p:nvSpPr>
          <p:cNvPr id="6" name="Title 1"/>
          <p:cNvSpPr txBox="1">
            <a:spLocks/>
          </p:cNvSpPr>
          <p:nvPr/>
        </p:nvSpPr>
        <p:spPr>
          <a:xfrm>
            <a:off x="781050" y="517526"/>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dirty="0">
                <a:solidFill>
                  <a:schemeClr val="tx1">
                    <a:alpha val="74000"/>
                  </a:schemeClr>
                </a:solidFill>
                <a:latin typeface="Helvetica" charset="0"/>
                <a:ea typeface="Helvetica" charset="0"/>
                <a:cs typeface="Helvetica" charset="0"/>
              </a:rPr>
              <a:t>Humanitarian</a:t>
            </a:r>
          </a:p>
        </p:txBody>
      </p:sp>
    </p:spTree>
    <p:extLst>
      <p:ext uri="{BB962C8B-B14F-4D97-AF65-F5344CB8AC3E}">
        <p14:creationId xmlns:p14="http://schemas.microsoft.com/office/powerpoint/2010/main" val="2008213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Borja%20photos/faves/20171026-DJI_0001-4-Pano102617181_edited.jpg"/>
          <p:cNvPicPr/>
          <p:nvPr/>
        </p:nvPicPr>
        <p:blipFill>
          <a:blip r:embed="rId2" cstate="email">
            <a:extLst>
              <a:ext uri="{28A0092B-C50C-407E-A947-70E740481C1C}">
                <a14:useLocalDpi xmlns:a14="http://schemas.microsoft.com/office/drawing/2010/main"/>
              </a:ext>
            </a:extLst>
          </a:blip>
          <a:srcRect/>
          <a:stretch>
            <a:fillRect/>
          </a:stretch>
        </p:blipFill>
        <p:spPr bwMode="auto">
          <a:xfrm>
            <a:off x="173274" y="1918504"/>
            <a:ext cx="3956152" cy="3159056"/>
          </a:xfrm>
          <a:prstGeom prst="rect">
            <a:avLst/>
          </a:prstGeom>
          <a:noFill/>
          <a:ln>
            <a:noFill/>
          </a:ln>
        </p:spPr>
      </p:pic>
      <p:pic>
        <p:nvPicPr>
          <p:cNvPr id="7" name="Picture 6" descr="Borja%20photos/faves/Climate%20-%20Hard%20environment%20for%20water%20resources%20in%20Afar.jpg"/>
          <p:cNvPicPr/>
          <p:nvPr/>
        </p:nvPicPr>
        <p:blipFill>
          <a:blip r:embed="rId3" cstate="email">
            <a:extLst>
              <a:ext uri="{28A0092B-C50C-407E-A947-70E740481C1C}">
                <a14:useLocalDpi xmlns:a14="http://schemas.microsoft.com/office/drawing/2010/main"/>
              </a:ext>
            </a:extLst>
          </a:blip>
          <a:srcRect/>
          <a:stretch>
            <a:fillRect/>
          </a:stretch>
        </p:blipFill>
        <p:spPr bwMode="auto">
          <a:xfrm>
            <a:off x="4258562" y="1918505"/>
            <a:ext cx="4742977" cy="3159054"/>
          </a:xfrm>
          <a:prstGeom prst="rect">
            <a:avLst/>
          </a:prstGeom>
          <a:noFill/>
          <a:ln>
            <a:noFill/>
          </a:ln>
        </p:spPr>
      </p:pic>
      <p:sp>
        <p:nvSpPr>
          <p:cNvPr id="8" name="Title 1"/>
          <p:cNvSpPr txBox="1">
            <a:spLocks/>
          </p:cNvSpPr>
          <p:nvPr/>
        </p:nvSpPr>
        <p:spPr>
          <a:xfrm>
            <a:off x="781050" y="517526"/>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dirty="0">
                <a:solidFill>
                  <a:schemeClr val="tx1">
                    <a:alpha val="74000"/>
                  </a:schemeClr>
                </a:solidFill>
                <a:latin typeface="Helvetica" charset="0"/>
                <a:ea typeface="Helvetica" charset="0"/>
                <a:cs typeface="Helvetica" charset="0"/>
              </a:rPr>
              <a:t>Climate change</a:t>
            </a:r>
          </a:p>
        </p:txBody>
      </p:sp>
    </p:spTree>
    <p:extLst>
      <p:ext uri="{BB962C8B-B14F-4D97-AF65-F5344CB8AC3E}">
        <p14:creationId xmlns:p14="http://schemas.microsoft.com/office/powerpoint/2010/main" val="15081578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781050" y="517526"/>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dirty="0">
                <a:solidFill>
                  <a:schemeClr val="tx1">
                    <a:alpha val="74000"/>
                  </a:schemeClr>
                </a:solidFill>
                <a:latin typeface="Helvetica" charset="0"/>
                <a:ea typeface="Helvetica" charset="0"/>
                <a:cs typeface="Helvetica" charset="0"/>
              </a:rPr>
              <a:t>Personal stories</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89335" y="2329223"/>
            <a:ext cx="4940460" cy="3293175"/>
          </a:xfrm>
          <a:prstGeom prst="rect">
            <a:avLst/>
          </a:prstGeo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1417" y="1402155"/>
            <a:ext cx="3432810" cy="5147310"/>
          </a:xfrm>
          <a:prstGeom prst="rect">
            <a:avLst/>
          </a:prstGeom>
        </p:spPr>
      </p:pic>
    </p:spTree>
    <p:extLst>
      <p:ext uri="{BB962C8B-B14F-4D97-AF65-F5344CB8AC3E}">
        <p14:creationId xmlns:p14="http://schemas.microsoft.com/office/powerpoint/2010/main" val="238103739"/>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483</TotalTime>
  <Words>223</Words>
  <Application>Microsoft Office PowerPoint</Application>
  <PresentationFormat>Letter Paper (8.5x11 in)</PresentationFormat>
  <Paragraphs>32</Paragraphs>
  <Slides>11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Arial</vt:lpstr>
      <vt:lpstr>Calibri</vt:lpstr>
      <vt:lpstr>Calibri Light</vt:lpstr>
      <vt:lpstr>Helvetica</vt:lpstr>
      <vt:lpstr>Helvetica Light</vt:lpstr>
      <vt:lpstr>Office Theme</vt:lpstr>
      <vt:lpstr>PowerPoint Presentation</vt:lpstr>
      <vt:lpstr>Description</vt:lpstr>
      <vt:lpstr>Who we are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Simon Black</dc:creator>
  <cp:lastModifiedBy>Simon John Black</cp:lastModifiedBy>
  <cp:revision>88</cp:revision>
  <cp:lastPrinted>2018-02-12T17:29:56Z</cp:lastPrinted>
  <dcterms:created xsi:type="dcterms:W3CDTF">2018-01-28T20:49:13Z</dcterms:created>
  <dcterms:modified xsi:type="dcterms:W3CDTF">2020-06-03T01:23:38Z</dcterms:modified>
</cp:coreProperties>
</file>